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15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0738" y="4155141"/>
            <a:ext cx="7542212" cy="1013012"/>
          </a:xfrm>
        </p:spPr>
        <p:txBody>
          <a:bodyPr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738" y="5230906"/>
            <a:ext cx="7542212" cy="1030942"/>
          </a:xfrm>
        </p:spPr>
        <p:txBody>
          <a:bodyPr/>
          <a:lstStyle>
            <a:lvl1pPr marL="0" indent="0" algn="ctr">
              <a:spcBef>
                <a:spcPct val="30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8/18/16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oleculeTrac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19" y="224679"/>
            <a:ext cx="5795963" cy="39433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3962399"/>
            <a:ext cx="7585710" cy="672353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01957" y="457200"/>
            <a:ext cx="2940087" cy="2940087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FontTx/>
              <a:buNone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4639235"/>
            <a:ext cx="7585710" cy="1371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8/18/16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8/18/16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9365" y="416859"/>
            <a:ext cx="1940859" cy="5607424"/>
          </a:xfrm>
        </p:spPr>
        <p:txBody>
          <a:bodyPr vert="eaVert" anchor="ctr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0737" y="414015"/>
            <a:ext cx="6144839" cy="561026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8/18/16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8/18/16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37" y="1219013"/>
            <a:ext cx="7542213" cy="19589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0737" y="3224213"/>
            <a:ext cx="7542213" cy="150018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8/18/16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3763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8/18/16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2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3763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3763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8/18/16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8/18/16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8/18/16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929" y="457201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393" y="457201"/>
            <a:ext cx="3566160" cy="5410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2173288" indent="-344488">
              <a:defRPr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929" y="1828801"/>
            <a:ext cx="3566160" cy="36576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8/18/16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457200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66765" y="1676400"/>
            <a:ext cx="2975610" cy="2975610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1828800"/>
            <a:ext cx="3566160" cy="3657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8/18/16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idOverlay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60000"/>
              <a:lumOff val="40000"/>
              <a:alpha val="10000"/>
            </a:schemeClr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70BA1CFD-BFF0-48BC-9BA5-4974D7A6AB15}" type="datetimeFigureOut">
              <a:rPr lang="en-US" smtClean="0"/>
              <a:t>8/18/16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6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03225" indent="-403225" algn="l" defTabSz="914400" rtl="0" eaLnBrk="1" latinLnBrk="0" hangingPunct="1">
        <a:spcBef>
          <a:spcPts val="2000"/>
        </a:spcBef>
        <a:buFontTx/>
        <a:buBlip>
          <a:blip r:embed="rId15"/>
        </a:buBlip>
        <a:defRPr sz="24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1pPr>
      <a:lvl2pPr marL="806450" indent="-403225" algn="l" defTabSz="914400" rtl="0" eaLnBrk="1" latinLnBrk="0" hangingPunct="1">
        <a:spcBef>
          <a:spcPts val="600"/>
        </a:spcBef>
        <a:buFontTx/>
        <a:buBlip>
          <a:blip r:embed="rId15"/>
        </a:buBlip>
        <a:defRPr sz="22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2pPr>
      <a:lvl3pPr marL="11430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20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3pPr>
      <a:lvl4pPr marL="1492250" indent="-3492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4pPr>
      <a:lvl5pPr marL="18288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5pPr>
      <a:lvl6pPr marL="21732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6pPr>
      <a:lvl7pPr marL="25161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7pPr>
      <a:lvl8pPr marL="2860675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8pPr>
      <a:lvl9pPr marL="3205163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ermila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0738" y="480245"/>
            <a:ext cx="7542212" cy="1013012"/>
          </a:xfr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3600" dirty="0">
                <a:ln>
                  <a:solidFill>
                    <a:schemeClr val="bg1"/>
                  </a:solidFill>
                </a:ln>
                <a:effectLst/>
              </a:rPr>
              <a:t>Measurement </a:t>
            </a:r>
            <a:r>
              <a:rPr lang="en-US" sz="3600" dirty="0" smtClean="0">
                <a:ln>
                  <a:solidFill>
                    <a:schemeClr val="bg1"/>
                  </a:solidFill>
                </a:ln>
                <a:effectLst/>
              </a:rPr>
              <a:t>of the </a:t>
            </a:r>
            <a:r>
              <a:rPr lang="en-US" sz="3600" dirty="0">
                <a:ln>
                  <a:solidFill>
                    <a:schemeClr val="bg1"/>
                  </a:solidFill>
                </a:ln>
                <a:effectLst/>
              </a:rPr>
              <a:t>Quenching Factor for Barium Fluoride Crystals </a:t>
            </a:r>
            <a:endParaRPr lang="en-US" sz="36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738" y="1693920"/>
            <a:ext cx="7542212" cy="10309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>
                <a:ln>
                  <a:solidFill>
                    <a:schemeClr val="bg1"/>
                  </a:solidFill>
                </a:ln>
              </a:rPr>
              <a:t>Ariel Hasse ~ Caltech Class of 2019</a:t>
            </a:r>
          </a:p>
          <a:p>
            <a:r>
              <a:rPr lang="en-US" dirty="0" smtClean="0">
                <a:ln>
                  <a:solidFill>
                    <a:schemeClr val="bg1"/>
                  </a:solidFill>
                </a:ln>
              </a:rPr>
              <a:t>Mentor ~ David </a:t>
            </a:r>
            <a:r>
              <a:rPr lang="en-US" dirty="0" err="1" smtClean="0">
                <a:ln>
                  <a:solidFill>
                    <a:schemeClr val="bg1"/>
                  </a:solidFill>
                </a:ln>
              </a:rPr>
              <a:t>Hitlin</a:t>
            </a:r>
            <a:endParaRPr lang="en-US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893" y="6598672"/>
            <a:ext cx="62313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Fermilab Particle Accelerator outside of Chicago. </a:t>
            </a:r>
            <a:r>
              <a:rPr lang="en-US" sz="900" dirty="0"/>
              <a:t>Source: https://</a:t>
            </a:r>
            <a:r>
              <a:rPr lang="en-US" sz="900" dirty="0" err="1"/>
              <a:t>upload.wikimedia.org</a:t>
            </a:r>
            <a:r>
              <a:rPr lang="en-US" sz="900" dirty="0"/>
              <a:t>/</a:t>
            </a:r>
            <a:r>
              <a:rPr lang="en-US" sz="900" dirty="0" err="1"/>
              <a:t>wikipedia</a:t>
            </a:r>
            <a:r>
              <a:rPr lang="en-US" sz="900" dirty="0"/>
              <a:t>/commons/3/3f/</a:t>
            </a:r>
            <a:r>
              <a:rPr lang="en-US" sz="900" dirty="0" err="1"/>
              <a:t>Fermilab.jpg</a:t>
            </a:r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9232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4050" y="4277790"/>
            <a:ext cx="5003284" cy="19185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The previous process is conducted for three PMTs; UV Extended Full Spectrum, </a:t>
            </a:r>
            <a:r>
              <a:rPr lang="en-US" dirty="0" err="1" smtClean="0"/>
              <a:t>Solarblind</a:t>
            </a:r>
            <a:r>
              <a:rPr lang="en-US" dirty="0" smtClean="0"/>
              <a:t>, and UV Extended Full Spectrum with </a:t>
            </a:r>
            <a:r>
              <a:rPr lang="en-US" dirty="0" err="1" smtClean="0"/>
              <a:t>shortpass</a:t>
            </a:r>
            <a:r>
              <a:rPr lang="en-US" dirty="0" smtClean="0"/>
              <a:t> filter. </a:t>
            </a:r>
          </a:p>
        </p:txBody>
      </p:sp>
      <p:pic>
        <p:nvPicPr>
          <p:cNvPr id="4" name="Picture 3" descr="Raw Data QE BaF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6387"/>
            <a:ext cx="3916945" cy="29377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Convolution F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274" y="0"/>
            <a:ext cx="5499726" cy="41247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0" y="655369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Quantum Efficiency for the UV Extended Full Spectrum PMT  convolved with the Emission Spectrum for Barium </a:t>
            </a:r>
            <a:r>
              <a:rPr lang="en-US" sz="900" dirty="0" err="1" smtClean="0"/>
              <a:t>Flouride</a:t>
            </a:r>
            <a:r>
              <a:rPr lang="en-US" sz="900" dirty="0" smtClean="0"/>
              <a:t> showing the fast and slow components. Source: See References; Ariel Hasse, </a:t>
            </a:r>
            <a:r>
              <a:rPr lang="en-US" sz="900" dirty="0" err="1" smtClean="0"/>
              <a:t>Hitlin’s</a:t>
            </a:r>
            <a:r>
              <a:rPr lang="en-US" sz="900" dirty="0" smtClean="0"/>
              <a:t> Lab, Caltech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-1" y="0"/>
            <a:ext cx="3644275" cy="402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3225" lvl="0" indent="-403225">
              <a:lnSpc>
                <a:spcPct val="90000"/>
              </a:lnSpc>
              <a:spcBef>
                <a:spcPts val="2000"/>
              </a:spcBef>
              <a:buBlip>
                <a:blip r:embed="rId4"/>
              </a:buBlip>
            </a:pPr>
            <a:r>
              <a:rPr lang="en-US" sz="2400" b="1" dirty="0">
                <a:solidFill>
                  <a:srgbClr val="FFFFFF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rPr>
              <a:t>Each PMT has a different Quantum Efficiency (QE) for varying wavelengths of light. The convolution of the BaF</a:t>
            </a:r>
            <a:r>
              <a:rPr lang="en-US" sz="2400" b="1" baseline="-25000" dirty="0">
                <a:solidFill>
                  <a:srgbClr val="FFFFFF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rPr>
              <a:t>2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rPr>
              <a:t> spectrum (shown previously) and the QE for the PMT determine the ratio of fast and slow </a:t>
            </a:r>
            <a:r>
              <a:rPr lang="en-US" sz="2400" b="1" dirty="0" smtClean="0">
                <a:solidFill>
                  <a:srgbClr val="FFFFFF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rPr>
              <a:t>components</a:t>
            </a:r>
            <a:endParaRPr lang="en-US" sz="2400" b="1" dirty="0">
              <a:solidFill>
                <a:srgbClr val="FFFFFF"/>
              </a:solidFill>
              <a:effectLst>
                <a:outerShdw blurRad="101600" dist="63500" dir="2700000" algn="tl" rotWithShape="0">
                  <a:prstClr val="black">
                    <a:alpha val="75000"/>
                  </a:prstClr>
                </a:outerShdw>
              </a:effectLs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52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0"/>
            <a:ext cx="7581901" cy="1229908"/>
          </a:xfrm>
        </p:spPr>
        <p:txBody>
          <a:bodyPr/>
          <a:lstStyle/>
          <a:p>
            <a:r>
              <a:rPr lang="en-US" sz="5400" dirty="0" smtClean="0"/>
              <a:t>Final Quenching Factor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579" y="1099870"/>
            <a:ext cx="3517517" cy="5132325"/>
          </a:xfrm>
        </p:spPr>
        <p:txBody>
          <a:bodyPr>
            <a:normAutofit/>
          </a:bodyPr>
          <a:lstStyle/>
          <a:p>
            <a:r>
              <a:rPr lang="en-US" dirty="0" smtClean="0"/>
              <a:t>The ratio of fast and slow components determines the quenching factor. This ratio is a value that can be used for the quenching factor for BaF</a:t>
            </a:r>
            <a:r>
              <a:rPr lang="en-US" baseline="-25000" dirty="0" smtClean="0"/>
              <a:t>2   </a:t>
            </a:r>
            <a:r>
              <a:rPr lang="en-US" dirty="0" smtClean="0"/>
              <a:t>with any PMT for alpha sources. </a:t>
            </a:r>
          </a:p>
          <a:p>
            <a:r>
              <a:rPr lang="en-US" dirty="0" smtClean="0"/>
              <a:t>The Quenching Factor is the point of best fit between the three lines intersection</a:t>
            </a:r>
            <a:endParaRPr lang="en-US" dirty="0"/>
          </a:p>
        </p:txBody>
      </p:sp>
      <p:pic>
        <p:nvPicPr>
          <p:cNvPr id="4" name="Picture 3" descr="Screen Shot 2016-08-16 at 1.26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096" y="1525273"/>
            <a:ext cx="5219325" cy="38956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3721096" y="5420906"/>
            <a:ext cx="52193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This is the Quenching Factor fit from last years SURF student. I am in the process of collecting this data for my research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 </a:t>
            </a:r>
            <a:r>
              <a:rPr lang="en-US" sz="900" dirty="0" smtClean="0"/>
              <a:t>Source: Hallman </a:t>
            </a:r>
            <a:r>
              <a:rPr lang="en-US" sz="900" dirty="0" err="1" smtClean="0"/>
              <a:t>Gestsson</a:t>
            </a:r>
            <a:r>
              <a:rPr lang="en-US" sz="900" dirty="0" smtClean="0"/>
              <a:t>, </a:t>
            </a:r>
            <a:r>
              <a:rPr lang="en-US" sz="900" dirty="0" err="1" smtClean="0"/>
              <a:t>Hitlin’s</a:t>
            </a:r>
            <a:r>
              <a:rPr lang="en-US" sz="900" dirty="0" smtClean="0"/>
              <a:t> Lab, SURF Caltech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77825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353" y="30599"/>
            <a:ext cx="7581901" cy="1162491"/>
          </a:xfrm>
        </p:spPr>
        <p:txBody>
          <a:bodyPr/>
          <a:lstStyle/>
          <a:p>
            <a:pPr algn="l"/>
            <a:r>
              <a:rPr lang="en-US" sz="5400" dirty="0" smtClean="0"/>
              <a:t>Ongoing Research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0194" y="1162490"/>
            <a:ext cx="4854736" cy="5532109"/>
          </a:xfrm>
        </p:spPr>
        <p:txBody>
          <a:bodyPr/>
          <a:lstStyle/>
          <a:p>
            <a:r>
              <a:rPr lang="en-US" dirty="0" smtClean="0"/>
              <a:t>Currently data is being collected with the </a:t>
            </a:r>
            <a:r>
              <a:rPr lang="en-US" dirty="0" err="1" smtClean="0"/>
              <a:t>Solarblind</a:t>
            </a:r>
            <a:r>
              <a:rPr lang="en-US" dirty="0" smtClean="0"/>
              <a:t> PMT at 2170 volts. I will also repeat this process for the UV Extended Full Spectrum with the </a:t>
            </a:r>
            <a:r>
              <a:rPr lang="en-US" dirty="0" err="1" smtClean="0"/>
              <a:t>shortpass</a:t>
            </a:r>
            <a:r>
              <a:rPr lang="en-US" dirty="0" smtClean="0"/>
              <a:t> filter.</a:t>
            </a:r>
          </a:p>
          <a:p>
            <a:r>
              <a:rPr lang="en-US" dirty="0" smtClean="0"/>
              <a:t>The final quenching factor and subsequent data on BaF</a:t>
            </a:r>
            <a:r>
              <a:rPr lang="en-US" baseline="-25000" dirty="0" smtClean="0"/>
              <a:t>2</a:t>
            </a:r>
            <a:r>
              <a:rPr lang="en-US" dirty="0" smtClean="0"/>
              <a:t> crystals with many PMTs will be useful in high energy particle physics</a:t>
            </a:r>
          </a:p>
          <a:p>
            <a:r>
              <a:rPr lang="en-US" dirty="0" smtClean="0"/>
              <a:t>Lastly analysis on the physics mechanism will be conducted. </a:t>
            </a:r>
            <a:endParaRPr lang="en-US" dirty="0"/>
          </a:p>
        </p:txBody>
      </p:sp>
      <p:pic>
        <p:nvPicPr>
          <p:cNvPr id="4" name="Picture 3" descr="IMG_252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61" y="1162491"/>
            <a:ext cx="3657599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IMG_252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60" y="3951400"/>
            <a:ext cx="3657600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16200000">
            <a:off x="-2566088" y="3759179"/>
            <a:ext cx="55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/>
              <a:t>Solarblind</a:t>
            </a:r>
            <a:r>
              <a:rPr lang="en-US" sz="900" dirty="0" smtClean="0"/>
              <a:t> PMT set-up in light sealed box (top) and UV Extended Full Spectrum (bottom). Source: Ariel Hasse, </a:t>
            </a:r>
            <a:r>
              <a:rPr lang="en-US" sz="900" dirty="0" err="1" smtClean="0"/>
              <a:t>Hitlin’s</a:t>
            </a:r>
            <a:r>
              <a:rPr lang="en-US" sz="900" dirty="0" smtClean="0"/>
              <a:t> Lab, Caltech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394614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032" y="-124521"/>
            <a:ext cx="7581901" cy="856557"/>
          </a:xfrm>
        </p:spPr>
        <p:txBody>
          <a:bodyPr/>
          <a:lstStyle/>
          <a:p>
            <a:r>
              <a:rPr lang="en-US" sz="5400" dirty="0" smtClean="0"/>
              <a:t>References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137705" y="1550665"/>
            <a:ext cx="8828425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Birks, J.B. (1964). </a:t>
            </a:r>
            <a:r>
              <a:rPr lang="en-US" i="1" dirty="0"/>
              <a:t>The Theory and Practice of Scintillation Counting</a:t>
            </a:r>
            <a:r>
              <a:rPr lang="en-US" dirty="0"/>
              <a:t>. London:</a:t>
            </a:r>
          </a:p>
          <a:p>
            <a:r>
              <a:rPr lang="en-US" dirty="0" err="1"/>
              <a:t>Pergamon</a:t>
            </a:r>
            <a:r>
              <a:rPr lang="en-US" dirty="0"/>
              <a:t>.</a:t>
            </a:r>
          </a:p>
          <a:p>
            <a:r>
              <a:rPr lang="en-US" b="1" dirty="0"/>
              <a:t> </a:t>
            </a:r>
            <a:endParaRPr lang="en-US" dirty="0"/>
          </a:p>
          <a:p>
            <a:r>
              <a:rPr lang="en-US" dirty="0" err="1"/>
              <a:t>Polischuk</a:t>
            </a:r>
            <a:r>
              <a:rPr lang="en-US" dirty="0"/>
              <a:t>, O., Belli, P., </a:t>
            </a:r>
            <a:r>
              <a:rPr lang="en-US" dirty="0" err="1"/>
              <a:t>Bernabei</a:t>
            </a:r>
            <a:r>
              <a:rPr lang="en-US" dirty="0"/>
              <a:t>, R., </a:t>
            </a:r>
            <a:r>
              <a:rPr lang="en-US" dirty="0" err="1"/>
              <a:t>Capella</a:t>
            </a:r>
            <a:r>
              <a:rPr lang="en-US" dirty="0"/>
              <a:t>, F., </a:t>
            </a:r>
            <a:r>
              <a:rPr lang="en-US" dirty="0" err="1"/>
              <a:t>Caracciolo</a:t>
            </a:r>
            <a:r>
              <a:rPr lang="en-US" dirty="0"/>
              <a:t>, V., </a:t>
            </a:r>
            <a:r>
              <a:rPr lang="en-US" dirty="0" err="1"/>
              <a:t>Cerulli</a:t>
            </a:r>
            <a:r>
              <a:rPr lang="en-US" dirty="0"/>
              <a:t>, R., . . . </a:t>
            </a:r>
            <a:r>
              <a:rPr lang="en-US" dirty="0" err="1"/>
              <a:t>Tretyak</a:t>
            </a:r>
            <a:r>
              <a:rPr lang="en-US" dirty="0"/>
              <a:t>, V. (2009). Radioactive contamination of BaF2 crystal scintillator. Nuclear Institute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/>
              <a:t>Balantekin</a:t>
            </a:r>
            <a:r>
              <a:rPr lang="en-US" dirty="0"/>
              <a:t>, A. B., et. al. IOP Publishing. Journal of Physics G: Nuclear and Particle Physics. Volume 37 Number 7A Article 075021; July 2010. </a:t>
            </a:r>
            <a:r>
              <a:rPr lang="en-US" i="1" dirty="0"/>
              <a:t>Detectors at accelerators; </a:t>
            </a:r>
            <a:r>
              <a:rPr lang="en-US" dirty="0"/>
              <a:t>pages 305, 306, 320, and 321. </a:t>
            </a:r>
          </a:p>
          <a:p>
            <a:r>
              <a:rPr lang="en-US" dirty="0"/>
              <a:t> </a:t>
            </a:r>
          </a:p>
          <a:p>
            <a:r>
              <a:rPr lang="en-US" dirty="0" err="1"/>
              <a:t>Bartosvek</a:t>
            </a:r>
            <a:r>
              <a:rPr lang="en-US" dirty="0"/>
              <a:t>, L., et. al. Fermi National Accelerator Laboratory. Mu2e Technical Design Report; October 2014. </a:t>
            </a:r>
            <a:r>
              <a:rPr lang="en-US" i="1" dirty="0"/>
              <a:t>Project Overview; </a:t>
            </a:r>
            <a:r>
              <a:rPr lang="en-US" dirty="0"/>
              <a:t>pages 2-1 and 2-15 to 2-18</a:t>
            </a:r>
            <a:r>
              <a:rPr lang="en-US" i="1" dirty="0"/>
              <a:t>, Muon to Electron Conversion; </a:t>
            </a:r>
            <a:r>
              <a:rPr lang="en-US" dirty="0"/>
              <a:t>pages 3-1 to 3-3, </a:t>
            </a:r>
            <a:r>
              <a:rPr lang="en-US" i="1" dirty="0"/>
              <a:t>Calorimeter; </a:t>
            </a:r>
            <a:r>
              <a:rPr lang="en-US" dirty="0"/>
              <a:t>pages 9-1 to 9-39.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7032" y="729696"/>
            <a:ext cx="800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660066"/>
                </a:solidFill>
                <a:latin typeface="+mj-lt"/>
              </a:rPr>
              <a:t>(Photo credit given where image appears in presentation)</a:t>
            </a:r>
            <a:endParaRPr lang="en-US" sz="2400" b="1" dirty="0">
              <a:solidFill>
                <a:srgbClr val="66006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6225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14" y="-187534"/>
            <a:ext cx="7581901" cy="1059114"/>
          </a:xfrm>
        </p:spPr>
        <p:txBody>
          <a:bodyPr/>
          <a:lstStyle/>
          <a:p>
            <a:pPr algn="l"/>
            <a:r>
              <a:rPr lang="en-US" sz="5400" u="sng" dirty="0" smtClean="0"/>
              <a:t>Acknowledgements</a:t>
            </a:r>
            <a:endParaRPr lang="en-US" sz="54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514" y="995529"/>
            <a:ext cx="4551153" cy="395343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dirty="0" smtClean="0"/>
              <a:t>Professor David </a:t>
            </a:r>
            <a:r>
              <a:rPr lang="en-US" sz="1800" dirty="0" err="1" smtClean="0"/>
              <a:t>Hitlin</a:t>
            </a:r>
            <a:endParaRPr lang="en-US" sz="18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 smtClean="0"/>
              <a:t>Professor Frank Porter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 smtClean="0"/>
              <a:t>Jason Trevor, engineer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 smtClean="0"/>
              <a:t>Jake Kim, graduate student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 smtClean="0"/>
              <a:t>Summer Undergraduate Research Fellowship Office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 smtClean="0"/>
              <a:t>California Institute of Technology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 smtClean="0"/>
              <a:t>Mu2e Experiment</a:t>
            </a:r>
            <a:endParaRPr lang="en-US" sz="1800" dirty="0"/>
          </a:p>
        </p:txBody>
      </p:sp>
      <p:pic>
        <p:nvPicPr>
          <p:cNvPr id="4" name="Picture 3" descr="hitl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214" y="3440874"/>
            <a:ext cx="1872419" cy="2820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6557196" y="6261354"/>
            <a:ext cx="23384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Professor David </a:t>
            </a:r>
            <a:r>
              <a:rPr lang="en-US" dirty="0" err="1" smtClean="0"/>
              <a:t>Hitlin</a:t>
            </a:r>
            <a:endParaRPr lang="en-US" dirty="0" smtClean="0"/>
          </a:p>
          <a:p>
            <a:r>
              <a:rPr lang="en-US" sz="900" dirty="0"/>
              <a:t>Source: http://</a:t>
            </a:r>
            <a:r>
              <a:rPr lang="en-US" sz="900" dirty="0" err="1"/>
              <a:t>www.hep.caltech.edu</a:t>
            </a:r>
            <a:r>
              <a:rPr lang="en-US" sz="900" dirty="0"/>
              <a:t>/~</a:t>
            </a:r>
            <a:r>
              <a:rPr lang="en-US" sz="900" dirty="0" err="1"/>
              <a:t>hitlin</a:t>
            </a:r>
            <a:r>
              <a:rPr lang="en-US" sz="900" dirty="0"/>
              <a:t>/</a:t>
            </a:r>
          </a:p>
        </p:txBody>
      </p:sp>
      <p:pic>
        <p:nvPicPr>
          <p:cNvPr id="6" name="Picture 5" descr="Screen Shot 2016-08-16 at 1.44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721" y="2535770"/>
            <a:ext cx="2969835" cy="18657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3930721" y="4328538"/>
            <a:ext cx="296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Source: https</a:t>
            </a:r>
            <a:r>
              <a:rPr lang="en-US" sz="900" dirty="0"/>
              <a:t>://</a:t>
            </a:r>
            <a:r>
              <a:rPr lang="en-US" sz="900" dirty="0" err="1"/>
              <a:t>www.mpi-hd.mpg.de</a:t>
            </a:r>
            <a:r>
              <a:rPr lang="en-US" sz="900" dirty="0"/>
              <a:t>/BLV2013/pages/talks/</a:t>
            </a:r>
            <a:r>
              <a:rPr lang="en-US" sz="900" dirty="0" err="1"/>
              <a:t>Ehrlich.pdf</a:t>
            </a:r>
            <a:endParaRPr lang="en-US" sz="900" dirty="0"/>
          </a:p>
        </p:txBody>
      </p:sp>
      <p:pic>
        <p:nvPicPr>
          <p:cNvPr id="8" name="Picture 7" descr="sur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696" y="871580"/>
            <a:ext cx="3970078" cy="15642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 rot="5400000">
            <a:off x="6778136" y="1430241"/>
            <a:ext cx="15955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http://</a:t>
            </a:r>
            <a:r>
              <a:rPr lang="en-US" sz="900" dirty="0" err="1"/>
              <a:t>www.cacr.caltech.edu</a:t>
            </a:r>
            <a:r>
              <a:rPr lang="en-US" sz="900" dirty="0"/>
              <a:t>/main/?p=221</a:t>
            </a:r>
          </a:p>
        </p:txBody>
      </p:sp>
      <p:pic>
        <p:nvPicPr>
          <p:cNvPr id="10" name="Picture 9" descr="Screen Shot 2016-08-16 at 1.49.2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14" y="4697870"/>
            <a:ext cx="5876967" cy="19623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37850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-147066"/>
            <a:ext cx="7581901" cy="886094"/>
          </a:xfrm>
        </p:spPr>
        <p:txBody>
          <a:bodyPr/>
          <a:lstStyle/>
          <a:p>
            <a:r>
              <a:rPr lang="en-US" sz="5400" dirty="0" smtClean="0"/>
              <a:t>Scintillation and Crystals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3" y="739028"/>
            <a:ext cx="4610218" cy="473358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Calorimeters can be made of Inorganic Crystals, like BaF</a:t>
            </a:r>
            <a:r>
              <a:rPr lang="en-US" baseline="-25000" dirty="0" smtClean="0"/>
              <a:t>2.</a:t>
            </a:r>
            <a:r>
              <a:rPr lang="en-US" dirty="0" smtClean="0"/>
              <a:t> </a:t>
            </a:r>
          </a:p>
          <a:p>
            <a:pPr>
              <a:lnSpc>
                <a:spcPct val="90000"/>
              </a:lnSpc>
            </a:pPr>
            <a:r>
              <a:rPr lang="en-US" dirty="0"/>
              <a:t>A scintillator is a material that excites photons when </a:t>
            </a:r>
            <a:r>
              <a:rPr lang="en-US" dirty="0" smtClean="0"/>
              <a:t>a particle deposits energy.</a:t>
            </a: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BaF</a:t>
            </a:r>
            <a:r>
              <a:rPr lang="en-US" baseline="-25000" dirty="0" smtClean="0"/>
              <a:t>2</a:t>
            </a:r>
            <a:r>
              <a:rPr lang="en-US" dirty="0" smtClean="0"/>
              <a:t> has two mechanisms of scintillation; known as the fast (.6 ns) and slow (620 ns) components</a:t>
            </a:r>
            <a:r>
              <a:rPr lang="en-US" dirty="0" smtClean="0"/>
              <a:t>. The fast component is relevant to accelerators</a:t>
            </a:r>
            <a:endParaRPr lang="en-US" dirty="0" smtClean="0"/>
          </a:p>
        </p:txBody>
      </p:sp>
      <p:pic>
        <p:nvPicPr>
          <p:cNvPr id="4" name="Picture 3" descr="calorimeter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720" y="4590924"/>
            <a:ext cx="2820291" cy="21264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5400000">
            <a:off x="7775379" y="5462062"/>
            <a:ext cx="21622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Sketch for Mu2e Calorimeter. Source: http</a:t>
            </a:r>
            <a:r>
              <a:rPr lang="en-US" sz="900" dirty="0"/>
              <a:t>://mu2e.fnal.gov/public/project/reviews/images/Mu2e_Calo.jpg</a:t>
            </a:r>
          </a:p>
        </p:txBody>
      </p:sp>
      <p:pic>
        <p:nvPicPr>
          <p:cNvPr id="8" name="Picture 7" descr="be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84" y="4833199"/>
            <a:ext cx="5345382" cy="17687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156984" y="6601918"/>
            <a:ext cx="44594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Sketch for 2020 Mu2e Beam on Fermilab. Source: http</a:t>
            </a:r>
            <a:r>
              <a:rPr lang="en-US" sz="900" dirty="0"/>
              <a:t>://mu2e.phy.duke.edu/</a:t>
            </a:r>
          </a:p>
        </p:txBody>
      </p:sp>
      <p:pic>
        <p:nvPicPr>
          <p:cNvPr id="10" name="Picture 9" descr="FitsBaF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391" y="1113993"/>
            <a:ext cx="4240129" cy="31800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4651028" y="4221592"/>
            <a:ext cx="4459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Emission Spectrum from manufacturer specification. Source: Ariel Hasse, </a:t>
            </a:r>
            <a:r>
              <a:rPr lang="en-US" sz="900" dirty="0" err="1" smtClean="0"/>
              <a:t>Hitlin’s</a:t>
            </a:r>
            <a:r>
              <a:rPr lang="en-US" sz="900" dirty="0" smtClean="0"/>
              <a:t> Lab, Caltech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75609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51" y="-21583"/>
            <a:ext cx="7581901" cy="1033777"/>
          </a:xfrm>
        </p:spPr>
        <p:txBody>
          <a:bodyPr/>
          <a:lstStyle/>
          <a:p>
            <a:pPr algn="l"/>
            <a:r>
              <a:rPr lang="en-US" sz="5400" dirty="0" smtClean="0"/>
              <a:t>Quenching Factor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39" y="1113309"/>
            <a:ext cx="5119482" cy="3243321"/>
          </a:xfrm>
        </p:spPr>
        <p:txBody>
          <a:bodyPr>
            <a:normAutofit fontScale="85000" lnSpcReduction="10000"/>
          </a:bodyPr>
          <a:lstStyle/>
          <a:p>
            <a:r>
              <a:rPr lang="en-US" sz="2600" dirty="0"/>
              <a:t>Birk’s Law was created by J.B. Birk’s in 1964. It is considered to apply to all scintillators. </a:t>
            </a:r>
            <a:endParaRPr lang="en-US" sz="2600" dirty="0" smtClean="0"/>
          </a:p>
          <a:p>
            <a:r>
              <a:rPr lang="en-US" sz="2600" dirty="0" smtClean="0"/>
              <a:t>Energy is lost as particles travel through the crystal, however </a:t>
            </a:r>
            <a:r>
              <a:rPr lang="en-US" sz="2600" dirty="0" smtClean="0"/>
              <a:t>the scintillation light produced is not completely linear with energy deposition. This is described by kb, </a:t>
            </a:r>
            <a:r>
              <a:rPr lang="en-US" sz="2600" dirty="0" smtClean="0"/>
              <a:t>also known as the Quenching Factor</a:t>
            </a:r>
            <a:r>
              <a:rPr lang="en-US" dirty="0" smtClean="0"/>
              <a:t>.</a:t>
            </a:r>
          </a:p>
        </p:txBody>
      </p:sp>
      <p:pic>
        <p:nvPicPr>
          <p:cNvPr id="4" name="Picture 3" descr="decay-chain-ra22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463" y="2833786"/>
            <a:ext cx="3421363" cy="26087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85051" y="4203768"/>
            <a:ext cx="4267446" cy="3252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3225" lvl="0" indent="-403225">
              <a:spcBef>
                <a:spcPts val="2000"/>
              </a:spcBef>
              <a:buBlip>
                <a:blip r:embed="rId3"/>
              </a:buBlip>
            </a:pPr>
            <a:r>
              <a:rPr lang="en-US" sz="2200" b="1" dirty="0">
                <a:solidFill>
                  <a:srgbClr val="FFFFFF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rPr>
              <a:t>In this experiment we use gamma and electron sources to </a:t>
            </a:r>
            <a:r>
              <a:rPr lang="en-US" sz="2200" b="1" dirty="0" smtClean="0">
                <a:solidFill>
                  <a:srgbClr val="FFFFFF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rPr>
              <a:t>calibrate BaF</a:t>
            </a:r>
            <a:r>
              <a:rPr lang="en-US" sz="2200" b="1" baseline="-25000" dirty="0" smtClean="0">
                <a:solidFill>
                  <a:srgbClr val="FFFFFF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rPr>
              <a:t>2.</a:t>
            </a:r>
            <a:r>
              <a:rPr lang="en-US" sz="2200" b="1" dirty="0" smtClean="0">
                <a:solidFill>
                  <a:srgbClr val="FFFFFF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rPr>
              <a:t> The calibration allows us to find the quenching factor for alpha sources.</a:t>
            </a:r>
            <a:endParaRPr lang="en-US" sz="2400" b="1" dirty="0" smtClean="0">
              <a:solidFill>
                <a:srgbClr val="FFFFFF"/>
              </a:solidFill>
              <a:effectLst>
                <a:outerShdw blurRad="101600" dist="63500" dir="2700000" algn="tl" rotWithShape="0">
                  <a:prstClr val="black">
                    <a:alpha val="75000"/>
                  </a:prstClr>
                </a:outerShdw>
              </a:effectLst>
            </a:endParaRPr>
          </a:p>
          <a:p>
            <a:pPr lvl="0">
              <a:spcBef>
                <a:spcPts val="2000"/>
              </a:spcBef>
            </a:pPr>
            <a:endParaRPr lang="en-US" sz="2200" b="1" dirty="0">
              <a:solidFill>
                <a:srgbClr val="FFFFFF"/>
              </a:solidFill>
              <a:effectLst>
                <a:outerShdw blurRad="101600" dist="63500" dir="2700000" algn="tl" rotWithShape="0">
                  <a:prstClr val="black">
                    <a:alpha val="75000"/>
                  </a:prst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5400000">
            <a:off x="7434094" y="3757406"/>
            <a:ext cx="2428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The Four Alpha Decays from the natural Radium impurity in BaF</a:t>
            </a:r>
            <a:r>
              <a:rPr lang="en-US" sz="900" baseline="-25000" dirty="0" smtClean="0"/>
              <a:t>2</a:t>
            </a:r>
            <a:r>
              <a:rPr lang="en-US" sz="900" dirty="0" smtClean="0"/>
              <a:t>. Source:  http</a:t>
            </a:r>
            <a:r>
              <a:rPr lang="en-US" sz="900" dirty="0"/>
              <a:t>://</a:t>
            </a:r>
            <a:r>
              <a:rPr lang="en-US" sz="900" dirty="0" err="1"/>
              <a:t>en.allexperts.com</a:t>
            </a:r>
            <a:r>
              <a:rPr lang="en-US" sz="900" dirty="0"/>
              <a:t>/q/Nuclear-Power-2462/2013/5/ra226.htm</a:t>
            </a:r>
          </a:p>
        </p:txBody>
      </p:sp>
      <p:pic>
        <p:nvPicPr>
          <p:cNvPr id="7" name="Picture 6" descr="Screen Shot 2016-08-16 at 11.36.2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879" y="731598"/>
            <a:ext cx="3073947" cy="1273735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 rot="5400000">
            <a:off x="7872077" y="906445"/>
            <a:ext cx="1381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The Differential Version of Birk’s Law. Source: https://</a:t>
            </a:r>
            <a:r>
              <a:rPr lang="en-US" sz="900" dirty="0" err="1"/>
              <a:t>en.wikipedia.org</a:t>
            </a:r>
            <a:r>
              <a:rPr lang="en-US" sz="900" dirty="0"/>
              <a:t>/wiki/Birks%27_Law</a:t>
            </a:r>
          </a:p>
          <a:p>
            <a:endParaRPr lang="en-US" dirty="0"/>
          </a:p>
        </p:txBody>
      </p:sp>
      <p:cxnSp>
        <p:nvCxnSpPr>
          <p:cNvPr id="12" name="Straight Arrow Connector 11"/>
          <p:cNvCxnSpPr>
            <a:stCxn id="13" idx="3"/>
          </p:cNvCxnSpPr>
          <p:nvPr/>
        </p:nvCxnSpPr>
        <p:spPr>
          <a:xfrm flipH="1" flipV="1">
            <a:off x="7473980" y="1816493"/>
            <a:ext cx="849367" cy="5653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93644" y="2058715"/>
            <a:ext cx="222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Birk’s Constant (Quenching Factor)</a:t>
            </a:r>
            <a:endParaRPr lang="en-US" dirty="0"/>
          </a:p>
        </p:txBody>
      </p:sp>
      <p:pic>
        <p:nvPicPr>
          <p:cNvPr id="15" name="Picture 14" descr="Screen Shot 2016-08-16 at 1.26.5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838" y="5672212"/>
            <a:ext cx="4572248" cy="9358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/>
          <p:cNvSpPr txBox="1"/>
          <p:nvPr/>
        </p:nvSpPr>
        <p:spPr>
          <a:xfrm>
            <a:off x="4204406" y="6492693"/>
            <a:ext cx="45106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Quenching Factor components. Source: Hallman </a:t>
            </a:r>
            <a:r>
              <a:rPr lang="en-US" sz="900" dirty="0" err="1" smtClean="0"/>
              <a:t>Gestsson</a:t>
            </a:r>
            <a:r>
              <a:rPr lang="en-US" sz="900" dirty="0" smtClean="0"/>
              <a:t>, </a:t>
            </a:r>
            <a:r>
              <a:rPr lang="en-US" sz="900" dirty="0" err="1" smtClean="0"/>
              <a:t>Hitlin’s</a:t>
            </a:r>
            <a:r>
              <a:rPr lang="en-US" sz="900" dirty="0" smtClean="0"/>
              <a:t> Lab, SURF Caltech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13442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325" y="-261296"/>
            <a:ext cx="8361363" cy="1126585"/>
          </a:xfrm>
        </p:spPr>
        <p:txBody>
          <a:bodyPr/>
          <a:lstStyle/>
          <a:p>
            <a:r>
              <a:rPr lang="en-US" sz="5400" dirty="0" smtClean="0"/>
              <a:t>Experimental Configuration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326" y="773020"/>
            <a:ext cx="5748398" cy="288731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The voltage generator powers the Photomultiplier Tube (PMT) and it sends energy values to the Caen data compiler. </a:t>
            </a:r>
          </a:p>
          <a:p>
            <a:r>
              <a:rPr lang="en-US" dirty="0" smtClean="0"/>
              <a:t>Changing the voltage varies how the channels are spaced. So for each PMT for every source the voltage must be the same.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5327" y="3441680"/>
            <a:ext cx="30418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3225" lvl="0" indent="-403225">
              <a:spcBef>
                <a:spcPts val="2000"/>
              </a:spcBef>
              <a:buBlip>
                <a:blip r:embed="rId2"/>
              </a:buBlip>
            </a:pPr>
            <a:r>
              <a:rPr lang="en-US" sz="2200" b="1" dirty="0">
                <a:solidFill>
                  <a:srgbClr val="FFFFFF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rPr>
              <a:t>We are using five sources; Cesium 137, Sodium 22, Americium-Beryllium 241, Cobalt 60, and Radium 226 which is a natural impurity in BaF</a:t>
            </a:r>
            <a:r>
              <a:rPr lang="en-US" sz="2200" b="1" baseline="-25000" dirty="0">
                <a:solidFill>
                  <a:srgbClr val="FFFFFF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rPr>
              <a:t>2. </a:t>
            </a:r>
            <a:endParaRPr lang="en-US" sz="2200" b="1" dirty="0">
              <a:solidFill>
                <a:srgbClr val="FFFFFF"/>
              </a:solidFill>
              <a:effectLst>
                <a:outerShdw blurRad="101600" dist="63500" dir="2700000" algn="tl" rotWithShape="0">
                  <a:prstClr val="black">
                    <a:alpha val="75000"/>
                  </a:prst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33527" y="3622069"/>
            <a:ext cx="3471946" cy="159749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2355" y="4482753"/>
            <a:ext cx="1071039" cy="4895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77602" y="4482753"/>
            <a:ext cx="566121" cy="4895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90089" y="3929827"/>
            <a:ext cx="747163" cy="6578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401099" y="5632689"/>
            <a:ext cx="1285247" cy="9026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55914" y="4661649"/>
            <a:ext cx="1285247" cy="9026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933527" y="5632689"/>
            <a:ext cx="1285247" cy="9026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070871" y="5738633"/>
            <a:ext cx="1054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Voltage </a:t>
            </a:r>
          </a:p>
          <a:p>
            <a:r>
              <a:rPr lang="en-US" dirty="0" smtClean="0"/>
              <a:t>Supply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77602" y="5760859"/>
            <a:ext cx="165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Caen; Data</a:t>
            </a:r>
          </a:p>
          <a:p>
            <a:r>
              <a:rPr lang="en-US" dirty="0" smtClean="0"/>
              <a:t>Compiler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62729" y="5015179"/>
            <a:ext cx="192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202525" y="4498052"/>
            <a:ext cx="170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PMT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77602" y="4587706"/>
            <a:ext cx="68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BaF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16568" y="3941375"/>
            <a:ext cx="108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Source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(Opt.)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2" name="Elbow Connector 21"/>
          <p:cNvCxnSpPr>
            <a:stCxn id="15" idx="1"/>
            <a:endCxn id="18" idx="1"/>
          </p:cNvCxnSpPr>
          <p:nvPr/>
        </p:nvCxnSpPr>
        <p:spPr>
          <a:xfrm rot="10800000" flipH="1">
            <a:off x="3933527" y="4682718"/>
            <a:ext cx="268998" cy="1401306"/>
          </a:xfrm>
          <a:prstGeom prst="bentConnector3">
            <a:avLst>
              <a:gd name="adj1" fmla="val -84982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8" idx="2"/>
            <a:endCxn id="12" idx="0"/>
          </p:cNvCxnSpPr>
          <p:nvPr/>
        </p:nvCxnSpPr>
        <p:spPr>
          <a:xfrm rot="16200000" flipH="1">
            <a:off x="5055623" y="4644589"/>
            <a:ext cx="660352" cy="131584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0" idx="2"/>
          </p:cNvCxnSpPr>
          <p:nvPr/>
        </p:nvCxnSpPr>
        <p:spPr>
          <a:xfrm rot="5400000">
            <a:off x="6400281" y="4503994"/>
            <a:ext cx="279678" cy="44710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174489" y="3756709"/>
            <a:ext cx="186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Light Sealed Box</a:t>
            </a:r>
            <a:endParaRPr lang="en-US" dirty="0"/>
          </a:p>
        </p:txBody>
      </p:sp>
      <p:cxnSp>
        <p:nvCxnSpPr>
          <p:cNvPr id="47" name="Elbow Connector 46"/>
          <p:cNvCxnSpPr/>
          <p:nvPr/>
        </p:nvCxnSpPr>
        <p:spPr>
          <a:xfrm flipV="1">
            <a:off x="6649377" y="5384511"/>
            <a:ext cx="913352" cy="69902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125689" y="4682719"/>
            <a:ext cx="35191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555914" y="3387377"/>
            <a:ext cx="1587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Schematic Diagram of Set- up. </a:t>
            </a:r>
          </a:p>
          <a:p>
            <a:r>
              <a:rPr lang="en-US" sz="900" dirty="0" smtClean="0"/>
              <a:t>Source: Ariel Hasse, </a:t>
            </a:r>
            <a:r>
              <a:rPr lang="en-US" sz="900" dirty="0" err="1" smtClean="0"/>
              <a:t>Hitlin’s</a:t>
            </a:r>
            <a:r>
              <a:rPr lang="en-US" sz="900" dirty="0" smtClean="0"/>
              <a:t> Lab, Caltech</a:t>
            </a:r>
            <a:endParaRPr lang="en-US" sz="900" dirty="0"/>
          </a:p>
        </p:txBody>
      </p:sp>
      <p:sp>
        <p:nvSpPr>
          <p:cNvPr id="55" name="Rectangle 54"/>
          <p:cNvSpPr/>
          <p:nvPr/>
        </p:nvSpPr>
        <p:spPr>
          <a:xfrm>
            <a:off x="7221000" y="5966542"/>
            <a:ext cx="1435688" cy="7706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7194829" y="6090846"/>
            <a:ext cx="1461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Temperature</a:t>
            </a:r>
          </a:p>
          <a:p>
            <a:r>
              <a:rPr lang="en-US" dirty="0" smtClean="0"/>
              <a:t>Probe</a:t>
            </a:r>
            <a:endParaRPr lang="en-US" dirty="0"/>
          </a:p>
        </p:txBody>
      </p:sp>
      <p:cxnSp>
        <p:nvCxnSpPr>
          <p:cNvPr id="71" name="Elbow Connector 70"/>
          <p:cNvCxnSpPr>
            <a:stCxn id="66" idx="3"/>
            <a:endCxn id="13" idx="2"/>
          </p:cNvCxnSpPr>
          <p:nvPr/>
        </p:nvCxnSpPr>
        <p:spPr>
          <a:xfrm flipH="1" flipV="1">
            <a:off x="8198538" y="5564319"/>
            <a:ext cx="458150" cy="849693"/>
          </a:xfrm>
          <a:prstGeom prst="bentConnector4">
            <a:avLst>
              <a:gd name="adj1" fmla="val -49896"/>
              <a:gd name="adj2" fmla="val 6901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IMG_252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39" y="865289"/>
            <a:ext cx="2882779" cy="21620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9" name="TextBox 78"/>
          <p:cNvSpPr txBox="1"/>
          <p:nvPr/>
        </p:nvSpPr>
        <p:spPr>
          <a:xfrm rot="5400000">
            <a:off x="7585795" y="1830575"/>
            <a:ext cx="229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/>
              <a:t>Solarblind</a:t>
            </a:r>
            <a:r>
              <a:rPr lang="en-US" sz="900" dirty="0" smtClean="0"/>
              <a:t> PMT set-up with crystal and Na 22. Source: Ariel Hasse, </a:t>
            </a:r>
            <a:r>
              <a:rPr lang="en-US" sz="900" dirty="0" err="1" smtClean="0"/>
              <a:t>Hitlin’s</a:t>
            </a:r>
            <a:r>
              <a:rPr lang="en-US" sz="900" dirty="0" smtClean="0"/>
              <a:t> Lab, Caltech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54273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444" y="-132914"/>
            <a:ext cx="7581901" cy="900863"/>
          </a:xfrm>
        </p:spPr>
        <p:txBody>
          <a:bodyPr/>
          <a:lstStyle/>
          <a:p>
            <a:r>
              <a:rPr lang="en-US" sz="5400" dirty="0" smtClean="0"/>
              <a:t>Data Collection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71644"/>
            <a:ext cx="5199501" cy="1949983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The channels on the x-axis represent an energy value based on binning, the source, the PMT, and the voltage.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The position of the peaks is the energy of the decaying source. </a:t>
            </a:r>
            <a:endParaRPr lang="en-US" dirty="0"/>
          </a:p>
        </p:txBody>
      </p:sp>
      <p:pic>
        <p:nvPicPr>
          <p:cNvPr id="4" name="Picture 3" descr="ch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501" y="2163611"/>
            <a:ext cx="3660248" cy="44110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3" y="3685117"/>
            <a:ext cx="4859879" cy="28895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0" y="778616"/>
            <a:ext cx="86933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3225" lvl="0" indent="-403225">
              <a:spcBef>
                <a:spcPts val="2000"/>
              </a:spcBef>
              <a:buBlip>
                <a:blip r:embed="rId4"/>
              </a:buBlip>
            </a:pPr>
            <a:r>
              <a:rPr lang="en-US" sz="2200" b="1" dirty="0">
                <a:solidFill>
                  <a:srgbClr val="FFFFFF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rPr>
              <a:t>The Binning size is in </a:t>
            </a:r>
            <a:r>
              <a:rPr lang="en-US" sz="2200" b="1" dirty="0" err="1" smtClean="0">
                <a:solidFill>
                  <a:srgbClr val="FFFFFF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rPr>
              <a:t>femto</a:t>
            </a:r>
            <a:r>
              <a:rPr lang="en-US" sz="2200" b="1" dirty="0" smtClean="0">
                <a:solidFill>
                  <a:srgbClr val="FFFFFF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rPr>
              <a:t>-coulombs/LSB. </a:t>
            </a:r>
            <a:r>
              <a:rPr lang="en-US" sz="2200" b="1" dirty="0">
                <a:solidFill>
                  <a:srgbClr val="FFFFFF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rPr>
              <a:t>This is set depending on the strength of the source and the voltage. </a:t>
            </a:r>
            <a:r>
              <a:rPr lang="en-US" sz="2200" b="1" dirty="0" smtClean="0">
                <a:solidFill>
                  <a:srgbClr val="FFFFFF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rPr>
              <a:t>The threshold and gate length in part determine the number of counts.  </a:t>
            </a:r>
            <a:endParaRPr lang="en-US" sz="2200" b="1" dirty="0">
              <a:solidFill>
                <a:srgbClr val="FFFFFF"/>
              </a:solidFill>
              <a:effectLst>
                <a:outerShdw blurRad="101600" dist="63500" dir="2700000" algn="tl" rotWithShape="0">
                  <a:prstClr val="black">
                    <a:alpha val="75000"/>
                  </a:prst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99501" y="6459263"/>
            <a:ext cx="34938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Caen interface on a desktop. Source: Ariel Hasse, </a:t>
            </a:r>
            <a:r>
              <a:rPr lang="en-US" sz="900" dirty="0" err="1" smtClean="0"/>
              <a:t>Hitlin’s</a:t>
            </a:r>
            <a:r>
              <a:rPr lang="en-US" sz="900" dirty="0" smtClean="0"/>
              <a:t> Lab, Caltech 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131113" y="6459263"/>
            <a:ext cx="48836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Energy histogram on monitor display. </a:t>
            </a:r>
            <a:r>
              <a:rPr lang="en-US" sz="900" dirty="0"/>
              <a:t>Source: Ariel Hasse, </a:t>
            </a:r>
            <a:r>
              <a:rPr lang="en-US" sz="900" dirty="0" err="1"/>
              <a:t>Hitlin’s</a:t>
            </a:r>
            <a:r>
              <a:rPr lang="en-US" sz="900" dirty="0"/>
              <a:t> Lab, Caltech </a:t>
            </a:r>
          </a:p>
        </p:txBody>
      </p:sp>
    </p:spTree>
    <p:extLst>
      <p:ext uri="{BB962C8B-B14F-4D97-AF65-F5344CB8AC3E}">
        <p14:creationId xmlns:p14="http://schemas.microsoft.com/office/powerpoint/2010/main" val="4064569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4857" y="-234125"/>
            <a:ext cx="7581901" cy="1255300"/>
          </a:xfrm>
        </p:spPr>
        <p:txBody>
          <a:bodyPr/>
          <a:lstStyle/>
          <a:p>
            <a:r>
              <a:rPr lang="en-US" sz="5400" dirty="0" smtClean="0"/>
              <a:t>Python Data Analysis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2965" y="857535"/>
            <a:ext cx="3746934" cy="372696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The txt file with the channel and count can graph the desired peaks. Using the optimize function the data is minimized to fit a Gaussian and outputs the parameters. Another function plots the best fit for visual analysis. </a:t>
            </a:r>
          </a:p>
        </p:txBody>
      </p:sp>
      <p:pic>
        <p:nvPicPr>
          <p:cNvPr id="4" name="Picture 3" descr="n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93" y="842766"/>
            <a:ext cx="5207172" cy="39053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162427" y="4799992"/>
            <a:ext cx="8981573" cy="2149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3225" lvl="0" indent="-403225">
              <a:lnSpc>
                <a:spcPct val="90000"/>
              </a:lnSpc>
              <a:spcBef>
                <a:spcPts val="2000"/>
              </a:spcBef>
              <a:buBlip>
                <a:blip r:embed="rId3"/>
              </a:buBlip>
            </a:pPr>
            <a:r>
              <a:rPr lang="en-US" sz="2200" b="1" dirty="0">
                <a:solidFill>
                  <a:srgbClr val="FFFFFF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rPr>
              <a:t>The </a:t>
            </a:r>
            <a:r>
              <a:rPr lang="en-US" sz="2200" b="1" dirty="0" err="1">
                <a:solidFill>
                  <a:srgbClr val="FFFFFF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rPr>
              <a:t>Arduino</a:t>
            </a:r>
            <a:r>
              <a:rPr lang="en-US" sz="2200" b="1" dirty="0">
                <a:solidFill>
                  <a:srgbClr val="FFFFFF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rPr>
              <a:t> circuit board and AM2302 sensors record the temperature of the lab every ten minutes. My program can also analyze that data for fluctuations.</a:t>
            </a:r>
          </a:p>
          <a:p>
            <a:pPr marL="403225" lvl="0" indent="-403225">
              <a:lnSpc>
                <a:spcPct val="90000"/>
              </a:lnSpc>
              <a:spcBef>
                <a:spcPts val="2000"/>
              </a:spcBef>
              <a:buBlip>
                <a:blip r:embed="rId3"/>
              </a:buBlip>
            </a:pPr>
            <a:r>
              <a:rPr lang="en-US" sz="2200" b="1" dirty="0">
                <a:solidFill>
                  <a:srgbClr val="FFFFFF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rPr>
              <a:t> This pipeline is well documented and publicly accessible and could be used for further experiments.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5400000">
            <a:off x="-1775407" y="2687425"/>
            <a:ext cx="3890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Na 22 Plotted Measured Data. Source: Ariel Hasse, </a:t>
            </a:r>
            <a:r>
              <a:rPr lang="en-US" sz="900" dirty="0" err="1" smtClean="0"/>
              <a:t>Hitlin’s</a:t>
            </a:r>
            <a:r>
              <a:rPr lang="en-US" sz="900" dirty="0" smtClean="0"/>
              <a:t> Lab, Caltech</a:t>
            </a:r>
            <a:endParaRPr lang="en-US" sz="900" dirty="0"/>
          </a:p>
        </p:txBody>
      </p:sp>
      <p:cxnSp>
        <p:nvCxnSpPr>
          <p:cNvPr id="8" name="Straight Arrow Connector 7"/>
          <p:cNvCxnSpPr>
            <a:stCxn id="20" idx="2"/>
          </p:cNvCxnSpPr>
          <p:nvPr/>
        </p:nvCxnSpPr>
        <p:spPr>
          <a:xfrm flipH="1">
            <a:off x="1875314" y="2238819"/>
            <a:ext cx="243645" cy="1394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6" idx="2"/>
          </p:cNvCxnSpPr>
          <p:nvPr/>
        </p:nvCxnSpPr>
        <p:spPr>
          <a:xfrm flipH="1">
            <a:off x="2702225" y="3113616"/>
            <a:ext cx="1107466" cy="947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35693" y="1654043"/>
            <a:ext cx="116653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660066"/>
                </a:solidFill>
              </a:rPr>
              <a:t>First Peak</a:t>
            </a:r>
          </a:p>
          <a:p>
            <a:r>
              <a:rPr lang="en-US" sz="1600" dirty="0" smtClean="0">
                <a:solidFill>
                  <a:srgbClr val="660066"/>
                </a:solidFill>
              </a:rPr>
              <a:t> (511 </a:t>
            </a:r>
            <a:r>
              <a:rPr lang="en-US" sz="1600" dirty="0" err="1" smtClean="0">
                <a:solidFill>
                  <a:srgbClr val="660066"/>
                </a:solidFill>
              </a:rPr>
              <a:t>keV</a:t>
            </a:r>
            <a:r>
              <a:rPr lang="en-US" sz="1600" dirty="0" smtClean="0">
                <a:solidFill>
                  <a:srgbClr val="660066"/>
                </a:solidFill>
              </a:rPr>
              <a:t>)</a:t>
            </a:r>
            <a:endParaRPr lang="en-US" sz="1600" dirty="0">
              <a:solidFill>
                <a:srgbClr val="66006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45865" y="2528840"/>
            <a:ext cx="17276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660066"/>
                </a:solidFill>
              </a:rPr>
              <a:t>Second Peak</a:t>
            </a:r>
          </a:p>
          <a:p>
            <a:r>
              <a:rPr lang="en-US" sz="1600" dirty="0" smtClean="0">
                <a:solidFill>
                  <a:srgbClr val="660066"/>
                </a:solidFill>
              </a:rPr>
              <a:t>(1274 </a:t>
            </a:r>
            <a:r>
              <a:rPr lang="en-US" sz="1600" dirty="0" err="1" smtClean="0">
                <a:solidFill>
                  <a:srgbClr val="660066"/>
                </a:solidFill>
              </a:rPr>
              <a:t>keV</a:t>
            </a:r>
            <a:r>
              <a:rPr lang="en-US" sz="1600" dirty="0" smtClean="0">
                <a:solidFill>
                  <a:srgbClr val="660066"/>
                </a:solidFill>
              </a:rPr>
              <a:t>)</a:t>
            </a:r>
            <a:endParaRPr lang="en-US" sz="160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537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a2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571999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Na2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4572000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mBe2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572000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Cs13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0"/>
            <a:ext cx="4572000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59221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59819" y="-303306"/>
            <a:ext cx="8198418" cy="1162491"/>
          </a:xfrm>
        </p:spPr>
        <p:txBody>
          <a:bodyPr/>
          <a:lstStyle/>
          <a:p>
            <a:r>
              <a:rPr lang="en-US" sz="5400" dirty="0" smtClean="0"/>
              <a:t>Calibrating the Crystal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5574" y="689569"/>
            <a:ext cx="3581760" cy="232443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These values have been experimentally determined and are used to find the conversion between channel and </a:t>
            </a:r>
            <a:r>
              <a:rPr lang="en-US" dirty="0" err="1" smtClean="0"/>
              <a:t>keV</a:t>
            </a:r>
            <a:r>
              <a:rPr lang="en-US" dirty="0" smtClean="0"/>
              <a:t> for the specific PMT and voltage.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321412"/>
              </p:ext>
            </p:extLst>
          </p:nvPr>
        </p:nvGraphicFramePr>
        <p:xfrm>
          <a:off x="0" y="4663440"/>
          <a:ext cx="5445572" cy="10972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927541"/>
                <a:gridCol w="858723"/>
                <a:gridCol w="893134"/>
                <a:gridCol w="970930"/>
                <a:gridCol w="815339"/>
                <a:gridCol w="979905"/>
              </a:tblGrid>
              <a:tr h="51932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Source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Cs 137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 22</a:t>
                      </a:r>
                    </a:p>
                    <a:p>
                      <a:r>
                        <a:rPr lang="en-US" sz="1200" dirty="0" smtClean="0"/>
                        <a:t>First Peak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 22</a:t>
                      </a:r>
                    </a:p>
                    <a:p>
                      <a:r>
                        <a:rPr lang="en-US" sz="1200" dirty="0" smtClean="0"/>
                        <a:t>Second</a:t>
                      </a:r>
                    </a:p>
                    <a:p>
                      <a:r>
                        <a:rPr lang="en-US" sz="1200" dirty="0" smtClean="0"/>
                        <a:t>Peak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 60</a:t>
                      </a:r>
                    </a:p>
                    <a:p>
                      <a:r>
                        <a:rPr lang="en-US" sz="1200" dirty="0" smtClean="0"/>
                        <a:t>First Peak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 60</a:t>
                      </a:r>
                    </a:p>
                    <a:p>
                      <a:r>
                        <a:rPr lang="en-US" sz="1200" dirty="0" smtClean="0"/>
                        <a:t>Second Peak</a:t>
                      </a:r>
                      <a:endParaRPr lang="en-US" sz="1200" dirty="0"/>
                    </a:p>
                  </a:txBody>
                  <a:tcPr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Energy </a:t>
                      </a:r>
                    </a:p>
                    <a:p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keV</a:t>
                      </a:r>
                      <a:r>
                        <a:rPr lang="en-US" sz="1200" dirty="0" smtClean="0"/>
                        <a:t>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662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1274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1170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1330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531449"/>
              </p:ext>
            </p:extLst>
          </p:nvPr>
        </p:nvGraphicFramePr>
        <p:xfrm>
          <a:off x="0" y="5760720"/>
          <a:ext cx="5445573" cy="10972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825149"/>
                <a:gridCol w="976261"/>
                <a:gridCol w="790373"/>
                <a:gridCol w="951264"/>
                <a:gridCol w="926555"/>
                <a:gridCol w="975971"/>
              </a:tblGrid>
              <a:tr h="56764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Source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AmBe</a:t>
                      </a:r>
                      <a:r>
                        <a:rPr lang="en-US" sz="1200" dirty="0" smtClean="0"/>
                        <a:t> 241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Ra 226</a:t>
                      </a:r>
                    </a:p>
                    <a:p>
                      <a:r>
                        <a:rPr lang="en-US" sz="1200" dirty="0" smtClean="0"/>
                        <a:t>First Peak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Ra 226</a:t>
                      </a:r>
                    </a:p>
                    <a:p>
                      <a:r>
                        <a:rPr lang="en-US" sz="1200" dirty="0" smtClean="0"/>
                        <a:t>Second</a:t>
                      </a:r>
                    </a:p>
                    <a:p>
                      <a:r>
                        <a:rPr lang="en-US" sz="1200" dirty="0" smtClean="0"/>
                        <a:t>Peak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Ra 226 </a:t>
                      </a:r>
                    </a:p>
                    <a:p>
                      <a:r>
                        <a:rPr lang="en-US" sz="1200" dirty="0" smtClean="0"/>
                        <a:t>Third</a:t>
                      </a:r>
                      <a:r>
                        <a:rPr lang="en-US" sz="1200" baseline="0" dirty="0" smtClean="0"/>
                        <a:t> Peak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Ra 226</a:t>
                      </a:r>
                    </a:p>
                    <a:p>
                      <a:r>
                        <a:rPr lang="en-US" sz="1200" dirty="0" smtClean="0"/>
                        <a:t>Fourth Peak</a:t>
                      </a:r>
                      <a:endParaRPr lang="en-US" sz="1200" dirty="0"/>
                    </a:p>
                  </a:txBody>
                  <a:tcPr/>
                </a:tc>
              </a:tr>
              <a:tr h="32279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Energy</a:t>
                      </a:r>
                    </a:p>
                    <a:p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keV</a:t>
                      </a:r>
                      <a:r>
                        <a:rPr lang="en-US" sz="1200" dirty="0" smtClean="0"/>
                        <a:t>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4800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5500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7700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445572" y="2993245"/>
            <a:ext cx="358176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3225" lvl="0" indent="-403225">
              <a:spcBef>
                <a:spcPts val="2000"/>
              </a:spcBef>
              <a:buBlip>
                <a:blip r:embed="rId2"/>
              </a:buBlip>
            </a:pPr>
            <a:r>
              <a:rPr lang="en-US" sz="2200" b="1" dirty="0">
                <a:solidFill>
                  <a:srgbClr val="FFFFFF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rPr>
              <a:t>Thus far this has been done for the UV Extended Full spectrum PMT at 1400 volts. 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45572" y="4747555"/>
            <a:ext cx="358176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3225" lvl="0" indent="-403225">
              <a:spcBef>
                <a:spcPts val="2000"/>
              </a:spcBef>
              <a:buBlip>
                <a:blip r:embed="rId2"/>
              </a:buBlip>
            </a:pPr>
            <a:r>
              <a:rPr lang="en-US" sz="2200" b="1" dirty="0">
                <a:solidFill>
                  <a:srgbClr val="FFFFFF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rPr>
              <a:t>We only use the gamma and electron sources for this factor since they are decays of similar mass. 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5400000">
            <a:off x="-1741221" y="2625303"/>
            <a:ext cx="381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Conversion Factor for light mass particles. Source: Ariel Hasse, </a:t>
            </a:r>
            <a:r>
              <a:rPr lang="en-US" sz="900" dirty="0" err="1" smtClean="0"/>
              <a:t>Hitlin’s</a:t>
            </a:r>
            <a:r>
              <a:rPr lang="en-US" sz="900" dirty="0" smtClean="0"/>
              <a:t> Lab, Caltech</a:t>
            </a:r>
            <a:endParaRPr 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5445574" y="6471104"/>
            <a:ext cx="220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Known Energy Values. Source: See Reference Slide</a:t>
            </a:r>
            <a:endParaRPr lang="en-US" sz="900" dirty="0"/>
          </a:p>
        </p:txBody>
      </p:sp>
      <p:pic>
        <p:nvPicPr>
          <p:cNvPr id="7" name="Picture 6" descr="Chantoke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6" y="675309"/>
            <a:ext cx="5317508" cy="39881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52368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114" y="0"/>
            <a:ext cx="4354225" cy="1265869"/>
          </a:xfrm>
        </p:spPr>
        <p:txBody>
          <a:bodyPr/>
          <a:lstStyle/>
          <a:p>
            <a:pPr algn="l"/>
            <a:r>
              <a:rPr lang="en-US" sz="5400" dirty="0" smtClean="0"/>
              <a:t>Quenching Factor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965" y="3973916"/>
            <a:ext cx="3750627" cy="296629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The Quenching Factor for this PMT at this voltage with the Barium Fluoride crystal is shown as a linear function. It is predictable as a function of energy decay for alpha particles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524298"/>
            <a:ext cx="35344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3225" lvl="0" indent="-403225">
              <a:spcBef>
                <a:spcPts val="2000"/>
              </a:spcBef>
              <a:buBlip>
                <a:blip r:embed="rId2"/>
              </a:buBlip>
            </a:pPr>
            <a:r>
              <a:rPr lang="en-US" sz="2200" b="1" dirty="0">
                <a:solidFill>
                  <a:srgbClr val="FFFFFF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rPr>
              <a:t>Recall the four Radium peaks are 4800, 5500, 6000, and 7700 </a:t>
            </a:r>
            <a:r>
              <a:rPr lang="en-US" sz="2200" b="1" dirty="0" err="1" smtClean="0">
                <a:solidFill>
                  <a:srgbClr val="FFFFFF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rPr>
              <a:t>keV</a:t>
            </a:r>
            <a:r>
              <a:rPr lang="en-US" sz="2200" b="1" dirty="0" smtClean="0">
                <a:solidFill>
                  <a:srgbClr val="FFFFFF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rPr>
              <a:t>. The first three are fitted below.</a:t>
            </a:r>
            <a:endParaRPr lang="en-US" sz="2200" b="1" dirty="0">
              <a:solidFill>
                <a:srgbClr val="FFFFFF"/>
              </a:solidFill>
              <a:effectLst>
                <a:outerShdw blurRad="101600" dist="63500" dir="2700000" algn="tl" rotWithShape="0">
                  <a:prstClr val="black">
                    <a:alpha val="75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1456" y="3604584"/>
            <a:ext cx="6701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Quenching Factors: [3.83, 3.68, 3.49, 3.16]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69339" y="6488668"/>
            <a:ext cx="437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Radium 226 Quenching Factor (above) and Gaussian Fits (below). Source: Ariel Hasse, </a:t>
            </a:r>
            <a:r>
              <a:rPr lang="en-US" sz="900" dirty="0" err="1" smtClean="0"/>
              <a:t>Hitlin’s</a:t>
            </a:r>
            <a:r>
              <a:rPr lang="en-US" sz="900" dirty="0" smtClean="0"/>
              <a:t> Lab, Caltech</a:t>
            </a:r>
            <a:endParaRPr lang="en-US" sz="900" dirty="0"/>
          </a:p>
        </p:txBody>
      </p:sp>
      <p:pic>
        <p:nvPicPr>
          <p:cNvPr id="8" name="Picture 7" descr="Ra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4408"/>
            <a:ext cx="4791456" cy="35935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QuenchingFact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888" y="0"/>
            <a:ext cx="4806112" cy="3604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60301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bit">
  <a:themeElements>
    <a:clrScheme name="Orbit">
      <a:dk1>
        <a:srgbClr val="000000"/>
      </a:dk1>
      <a:lt1>
        <a:srgbClr val="FFFFFF"/>
      </a:lt1>
      <a:dk2>
        <a:srgbClr val="7C9BA5"/>
      </a:dk2>
      <a:lt2>
        <a:srgbClr val="C1D0CA"/>
      </a:lt2>
      <a:accent1>
        <a:srgbClr val="F2D908"/>
      </a:accent1>
      <a:accent2>
        <a:srgbClr val="9DE61E"/>
      </a:accent2>
      <a:accent3>
        <a:srgbClr val="0D8BE6"/>
      </a:accent3>
      <a:accent4>
        <a:srgbClr val="C61B1B"/>
      </a:accent4>
      <a:accent5>
        <a:srgbClr val="E26F08"/>
      </a:accent5>
      <a:accent6>
        <a:srgbClr val="8D35D1"/>
      </a:accent6>
      <a:hlink>
        <a:srgbClr val="ECBF0B"/>
      </a:hlink>
      <a:folHlink>
        <a:srgbClr val="F4E5A8"/>
      </a:folHlink>
    </a:clrScheme>
    <a:fontScheme name="Orbit">
      <a:maj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rbit">
      <a:fillStyleLst>
        <a:solidFill>
          <a:schemeClr val="phClr"/>
        </a:solidFill>
        <a:solidFill>
          <a:schemeClr val="phClr">
            <a:shade val="80000"/>
          </a:schemeClr>
        </a:solidFill>
        <a:gradFill rotWithShape="1">
          <a:gsLst>
            <a:gs pos="0">
              <a:schemeClr val="phClr">
                <a:shade val="30000"/>
                <a:satMod val="100000"/>
              </a:schemeClr>
            </a:gs>
            <a:gs pos="80000">
              <a:schemeClr val="phClr">
                <a:shade val="90000"/>
                <a:satMod val="100000"/>
              </a:schemeClr>
            </a:gs>
            <a:gs pos="100000">
              <a:schemeClr val="phClr">
                <a:tint val="9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762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317500" dist="381000" dir="5400000" sx="90000" sy="2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etal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lumMod val="80000"/>
              </a:schemeClr>
              <a:schemeClr val="phClr">
                <a:satMod val="360000"/>
                <a:lumMod val="14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Orbit.thmx</Template>
  <TotalTime>10100</TotalTime>
  <Words>1281</Words>
  <Application>Microsoft Macintosh PowerPoint</Application>
  <PresentationFormat>On-screen Show (4:3)</PresentationFormat>
  <Paragraphs>136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Orbit</vt:lpstr>
      <vt:lpstr>Measurement of the Quenching Factor for Barium Fluoride Crystals </vt:lpstr>
      <vt:lpstr>Scintillation and Crystals</vt:lpstr>
      <vt:lpstr>Quenching Factor</vt:lpstr>
      <vt:lpstr>Experimental Configuration</vt:lpstr>
      <vt:lpstr>Data Collection</vt:lpstr>
      <vt:lpstr>Python Data Analysis</vt:lpstr>
      <vt:lpstr>PowerPoint Presentation</vt:lpstr>
      <vt:lpstr>Calibrating the Crystal</vt:lpstr>
      <vt:lpstr>Quenching Factor</vt:lpstr>
      <vt:lpstr>PowerPoint Presentation</vt:lpstr>
      <vt:lpstr>Final Quenching Factor</vt:lpstr>
      <vt:lpstr>Ongoing Research</vt:lpstr>
      <vt:lpstr>References</vt:lpstr>
      <vt:lpstr>Acknowledgements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Quenching Factor for Barium Flouride Crystals</dc:title>
  <dc:creator>Ariel Hasse</dc:creator>
  <cp:lastModifiedBy>Ariel Hasse</cp:lastModifiedBy>
  <cp:revision>53</cp:revision>
  <dcterms:created xsi:type="dcterms:W3CDTF">2016-08-10T18:09:00Z</dcterms:created>
  <dcterms:modified xsi:type="dcterms:W3CDTF">2016-08-18T17:25:10Z</dcterms:modified>
</cp:coreProperties>
</file>